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4" r:id="rId4"/>
    <p:sldId id="266" r:id="rId5"/>
    <p:sldId id="267" r:id="rId6"/>
    <p:sldId id="268" r:id="rId7"/>
    <p:sldId id="269" r:id="rId8"/>
    <p:sldId id="259" r:id="rId9"/>
    <p:sldId id="276" r:id="rId10"/>
    <p:sldId id="258" r:id="rId11"/>
    <p:sldId id="270" r:id="rId12"/>
    <p:sldId id="261" r:id="rId13"/>
    <p:sldId id="262" r:id="rId14"/>
    <p:sldId id="271" r:id="rId15"/>
    <p:sldId id="272" r:id="rId16"/>
    <p:sldId id="273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Tania El Sabeh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9A55C-BF3E-4E7F-B5B7-F11759EF8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Tania El Sabeh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088C5-AA93-4101-B870-D4D29C345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5/23/2012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Tania El Sabeh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291-19FA-4A2F-8594-E47CD2B42EE3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5B9F-C60F-4ED9-8878-A7E7272DC6A8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D22-1E59-4E2D-BD1A-F198A1CBA846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D4FF-7B3C-4DC7-8273-28F42358DF20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BB9C-6451-474F-9A96-4F4664F2B78E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288D-05C7-4BE8-9CCA-BB2859CF13A4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0C85-0F86-4AC2-8DB0-A9B96BC135FE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629D-B579-4AD7-B01C-40A05822F163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4B7F-4944-4AA8-A4F3-16C246AEBA60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498A-C4E4-4ED2-AB61-DA00788682D0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F4AD-C08B-472A-B2E2-233F9E656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FB6-B31B-4F6C-8C93-61277EFC6497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E50F-E74B-4BE3-9BCA-4010968F0384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1AF3-5D3C-4051-9F31-B92D1729AB47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264F-1E78-4B68-8E10-9132958381B6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72C0-B2D4-488A-9EFA-DA1424ACA349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BE3D-6C15-459F-8AA3-1DBF8B5D8E56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F63-F41A-4141-BD79-E0B1473EBE23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052F-C1F8-442D-A286-9563BB74E726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1BAB18-4BD6-456C-B7B6-7757DBA3FE2E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0F9F4-68CE-4905-B470-E20CC5A40EB0}" type="datetime1">
              <a:rPr lang="en-US" smtClean="0"/>
              <a:pPr/>
              <a:t>5/24/2012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08F991-694E-4AAE-B49C-152D59E2AF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file:///C:\Users\Public\Music\Sample%20Music\Sleep%20Away.mp3" TargetMode="External"/><Relationship Id="rId7" Type="http://schemas.openxmlformats.org/officeDocument/2006/relationships/image" Target="../media/image4.png"/><Relationship Id="rId2" Type="http://schemas.openxmlformats.org/officeDocument/2006/relationships/audio" Target="file:///C:\Users\Win%207\Desktop\SONGS!\Lonestar%20-%20Amazed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audio1.wav"/><Relationship Id="rId1" Type="http://schemas.openxmlformats.org/officeDocument/2006/relationships/tags" Target="../tags/tag14.xml"/><Relationship Id="rId5" Type="http://schemas.openxmlformats.org/officeDocument/2006/relationships/image" Target="../media/image9.png"/><Relationship Id="rId4" Type="http://schemas.openxmlformats.org/officeDocument/2006/relationships/hyperlink" Target="http://www.ncbi.nlm.nih.gov/pubmed?holding=ilblaullib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yoclinic.com/health/sleeping-pills/SL00010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mayoclinic.com/health/night-terrors/DS01016" TargetMode="External"/><Relationship Id="rId2" Type="http://schemas.openxmlformats.org/officeDocument/2006/relationships/audio" Target="../media/audio2.wav"/><Relationship Id="rId1" Type="http://schemas.openxmlformats.org/officeDocument/2006/relationships/tags" Target="../tags/tag15.xml"/><Relationship Id="rId6" Type="http://schemas.openxmlformats.org/officeDocument/2006/relationships/hyperlink" Target="http://www.mayoclinic.com/health/AboutThisSite/AM00057" TargetMode="External"/><Relationship Id="rId5" Type="http://schemas.openxmlformats.org/officeDocument/2006/relationships/hyperlink" Target="http://www.nlm.nih.gov/medlineplus/ency/article/000802.htm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www.ncbi.nlm.nih.gov/pubmed/22018568" TargetMode="External"/><Relationship Id="rId9" Type="http://schemas.openxmlformats.org/officeDocument/2006/relationships/hyperlink" Target="http://www.nlm.nih.gov/medlineplus/ency/article/000808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y/imagepages/8692.htm" TargetMode="Externa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5" Type="http://schemas.openxmlformats.org/officeDocument/2006/relationships/image" Target="../media/image8.jpeg"/><Relationship Id="rId4" Type="http://schemas.openxmlformats.org/officeDocument/2006/relationships/hyperlink" Target="file:///C:\Users\Nadine\Videos\bk_cpap_512kb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144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Sleep Disorders and Sleeping Problems!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SYMPTOMS, TREATMENT, AND HELP FOR COMMON SLEEP DISORDERS..</a:t>
            </a:r>
            <a:endParaRPr lang="en-U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7504-4559-4B51-963C-CC72327A9066}" type="datetime1">
              <a:rPr lang="en-US" sz="16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pPr/>
              <a:t>5/24/2012</a:t>
            </a:fld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Tania El </a:t>
            </a:r>
            <a:r>
              <a:rPr lang="en-US" sz="1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Sabeh</a:t>
            </a:r>
            <a:endParaRPr lang="en-US" sz="1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 rot="4196809">
            <a:off x="8229600" y="1143000"/>
            <a:ext cx="381000" cy="6096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rot="19911760">
            <a:off x="434695" y="1109055"/>
            <a:ext cx="502332" cy="40335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4267200" y="6019800"/>
            <a:ext cx="533400" cy="3810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Lonestar - Amaze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1" name="Lonestar - Amaze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2" name="Lonestar - Amazed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3" name="Sleep Away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4" name="Sleep Away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5944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20000"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numSld="17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numSld="17">
                <p:cTn id="1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Narcolepsy Symptoms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Narcolepsy symptoms usually first occur during ages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 to 30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Periods of extreme drowsiness during the day.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Dream-like hallucinations between sleep and wakefulness.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Sleep paralysis. This is when you cannot move as you start falling asleep or when you first wake up. It may last up to 15 minutes.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D22-1E59-4E2D-BD1A-F198A1CBA846}" type="datetime1">
              <a:rPr lang="en-US" sz="16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1732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Narcolepsy Treatment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648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Eating light or vegetarian meals during the day and avoiding heavy meals before important activities.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Scheduling a brief nap (10 to 15 minutes) after meals, if possible.</a:t>
            </a:r>
          </a:p>
          <a:p>
            <a:pPr lvl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Reduce the number of unplanned, sudden sleep attacks.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1"/>
            <a:ext cx="2133600" cy="457200"/>
          </a:xfrm>
        </p:spPr>
        <p:txBody>
          <a:bodyPr/>
          <a:lstStyle/>
          <a:p>
            <a:fld id="{27B4F07E-F4A7-456A-8EC9-6FE0690DC058}" type="datetime1">
              <a:rPr lang="en-US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4105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Symptoms of Sleepwalking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Acting confused or disoriented when they wake up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Opening eyes during sleep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Not remembering the sleep walking episode when they wake up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A48A-946A-4B75-8424-2F256D3A9A10}" type="datetime1">
              <a:rPr lang="en-US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</a:t>
            </a:r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9968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Sleep terrors Symptoms </a:t>
            </a:r>
            <a:endParaRPr lang="en-US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Sleep terrors differ from nightmares. A person who has a sleep terror episode remains asleep.</a:t>
            </a:r>
          </a:p>
          <a:p>
            <a:pPr>
              <a:buNone/>
            </a:pPr>
            <a:r>
              <a:rPr lang="en-US" dirty="0" smtClean="0"/>
              <a:t>During a sleep terror episode, a person might: </a:t>
            </a:r>
          </a:p>
          <a:p>
            <a:pPr lvl="0"/>
            <a:r>
              <a:rPr lang="en-US" dirty="0" smtClean="0"/>
              <a:t>Scream or shout</a:t>
            </a:r>
          </a:p>
          <a:p>
            <a:pPr lvl="0"/>
            <a:r>
              <a:rPr lang="en-US" dirty="0" smtClean="0"/>
              <a:t>Kick and thrash</a:t>
            </a:r>
          </a:p>
          <a:p>
            <a:pPr lvl="0"/>
            <a:r>
              <a:rPr lang="en-US" dirty="0" smtClean="0"/>
              <a:t>Sweat, breathe heavily ,and have a racing pulse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D22-1E59-4E2D-BD1A-F198A1CBA846}" type="datetime1">
              <a:rPr lang="en-US" sz="16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416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838200" y="304800"/>
            <a:ext cx="7543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Sleeping Pills That Help You Fall Asleep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dk1"/>
          </a:lnRef>
          <a:fillRef idx="1003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i="1" u="sng" dirty="0" smtClean="0"/>
              <a:t>Drug: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Eszopiclone</a:t>
            </a:r>
            <a:r>
              <a:rPr lang="en-US" dirty="0" smtClean="0"/>
              <a:t> (</a:t>
            </a:r>
            <a:r>
              <a:rPr lang="en-US" dirty="0" err="1" smtClean="0"/>
              <a:t>Lunesta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Ramelteon</a:t>
            </a:r>
            <a:r>
              <a:rPr lang="en-US" dirty="0" smtClean="0"/>
              <a:t> (</a:t>
            </a:r>
            <a:r>
              <a:rPr lang="en-US" dirty="0" err="1" smtClean="0"/>
              <a:t>Rozerem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Triazolam</a:t>
            </a:r>
            <a:r>
              <a:rPr lang="en-US" dirty="0" smtClean="0"/>
              <a:t> (</a:t>
            </a:r>
            <a:r>
              <a:rPr lang="en-US" dirty="0" err="1" smtClean="0"/>
              <a:t>Halcion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6021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i="1" u="sng" dirty="0" smtClean="0"/>
              <a:t>May not be safe if you: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Have a history of drug or alcohol abuse, and depression.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 pregnant or breast-feeding.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Have a history of drug abuse, depression or respiratory conditions.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1AF3-5D3C-4051-9F31-B92D1729AB47}" type="datetime1">
              <a:rPr lang="en-US" sz="1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9595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04800"/>
          </a:xfrm>
          <a:scene3d>
            <a:camera prst="perspectiveAbove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Sleeping Pills That Help You Stay Asleep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2800" i="1" u="sng" dirty="0" smtClean="0"/>
              <a:t>Drug:</a:t>
            </a:r>
          </a:p>
          <a:p>
            <a:pPr marL="651510" indent="-514350">
              <a:buFont typeface="+mj-lt"/>
              <a:buAutoNum type="arabicParenR"/>
            </a:pPr>
            <a:r>
              <a:rPr lang="en-US" sz="2800" dirty="0" err="1" smtClean="0"/>
              <a:t>Estazolam</a:t>
            </a:r>
            <a:endParaRPr lang="en-US" sz="2800" dirty="0" smtClean="0"/>
          </a:p>
          <a:p>
            <a:pPr marL="651510" indent="-514350">
              <a:buFont typeface="+mj-lt"/>
              <a:buAutoNum type="arabicParenR"/>
            </a:pPr>
            <a:endParaRPr lang="en-US" sz="2800" dirty="0" smtClean="0"/>
          </a:p>
          <a:p>
            <a:pPr marL="651510" indent="-514350">
              <a:buFont typeface="+mj-lt"/>
              <a:buAutoNum type="arabicParenR"/>
            </a:pPr>
            <a:r>
              <a:rPr lang="en-US" sz="2800" dirty="0" err="1" smtClean="0"/>
              <a:t>Eszopiclone</a:t>
            </a:r>
            <a:r>
              <a:rPr lang="en-US" sz="2800" dirty="0" smtClean="0"/>
              <a:t> (</a:t>
            </a:r>
            <a:r>
              <a:rPr lang="en-US" sz="2800" dirty="0" err="1" smtClean="0"/>
              <a:t>Lunesta</a:t>
            </a:r>
            <a:r>
              <a:rPr lang="en-US" sz="2800" dirty="0" smtClean="0"/>
              <a:t>) </a:t>
            </a:r>
          </a:p>
          <a:p>
            <a:pPr marL="651510" indent="-514350">
              <a:buNone/>
            </a:pP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i="1" u="sng" dirty="0" smtClean="0"/>
              <a:t>May not be safe if you: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/>
              <a:t>Are pregnant, breast-feeding, or are an older adult.</a:t>
            </a:r>
          </a:p>
          <a:p>
            <a:pPr marL="651510" indent="-514350">
              <a:buFont typeface="+mj-lt"/>
              <a:buAutoNum type="arabicParenR"/>
            </a:pPr>
            <a:r>
              <a:rPr lang="en-US" dirty="0" smtClean="0"/>
              <a:t>Have a history of drug or alcohol abuse, depression, and lung disease.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1AF3-5D3C-4051-9F31-B92D1729AB47}" type="datetime1">
              <a:rPr lang="en-US" sz="1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16599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124200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Dream Recall And Its Relationship To Sleep, Perceived Stress, and Creativity Among Adolescents.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 smtClean="0"/>
              <a:t>In adults, women report a higher frequency of dream recall than men.</a:t>
            </a:r>
          </a:p>
          <a:p>
            <a:r>
              <a:rPr lang="en-US" dirty="0" smtClean="0"/>
              <a:t>Increased awakenings seem to increase dream recall, whereas low sleep quality is associated with low dream recall.</a:t>
            </a:r>
          </a:p>
          <a:p>
            <a:r>
              <a:rPr lang="en-US" dirty="0" smtClean="0"/>
              <a:t>Dream recall is associated with personality traits such as creativity.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524000" cy="457200"/>
          </a:xfrm>
        </p:spPr>
        <p:txBody>
          <a:bodyPr/>
          <a:lstStyle/>
          <a:p>
            <a:fld id="{56562D22-1E59-4E2D-BD1A-F198A1CBA846}" type="datetime1">
              <a:rPr lang="en-US" sz="1600" b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Action Button: End 6">
            <a:hlinkClick r:id="rId4" highlightClick="1"/>
          </p:cNvPr>
          <p:cNvSpPr/>
          <p:nvPr/>
        </p:nvSpPr>
        <p:spPr>
          <a:xfrm>
            <a:off x="6096000" y="6272784"/>
            <a:ext cx="914400" cy="5852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~PP768.WAV">
            <a:hlinkClick r:id="" action="ppaction://media"/>
          </p:cNvPr>
          <p:cNvPicPr>
            <a:picLocks noRot="1" noChangeAspect="1"/>
          </p:cNvPicPr>
          <p:nvPr>
            <a:wavAudioFile r:embed="rId2" name="~PP768.WAV"/>
          </p:nvPr>
        </p:nvPicPr>
        <p:blipFill>
          <a:blip r:embed="rId5" cstate="print"/>
          <a:stretch>
            <a:fillRect/>
          </a:stretch>
        </p:blipFill>
        <p:spPr>
          <a:xfrm>
            <a:off x="8726488" y="6440488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905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600" dirty="0" smtClean="0"/>
              <a:t>Brand S, Beck J, </a:t>
            </a:r>
            <a:r>
              <a:rPr lang="en-US" sz="1600" dirty="0" err="1" smtClean="0"/>
              <a:t>Kalak</a:t>
            </a:r>
            <a:r>
              <a:rPr lang="en-US" sz="1600" dirty="0" smtClean="0"/>
              <a:t> N, Gerber M, Kirov R, </a:t>
            </a:r>
            <a:r>
              <a:rPr lang="en-US" sz="1600" dirty="0" err="1" smtClean="0"/>
              <a:t>Pühse</a:t>
            </a:r>
            <a:r>
              <a:rPr lang="en-US" sz="1600" dirty="0" smtClean="0"/>
              <a:t> U, </a:t>
            </a:r>
            <a:r>
              <a:rPr lang="en-US" sz="1600" dirty="0" err="1" smtClean="0"/>
              <a:t>Hatzinger</a:t>
            </a:r>
            <a:r>
              <a:rPr lang="en-US" sz="1600" dirty="0" smtClean="0"/>
              <a:t> M, </a:t>
            </a:r>
            <a:r>
              <a:rPr lang="en-US" sz="1600" dirty="0" err="1" smtClean="0"/>
              <a:t>Holsboer-Trachsler</a:t>
            </a:r>
            <a:r>
              <a:rPr lang="en-US" sz="1600" dirty="0" smtClean="0"/>
              <a:t> E. </a:t>
            </a:r>
            <a:r>
              <a:rPr lang="en-US" sz="1600" dirty="0" smtClean="0">
                <a:hlinkClick r:id="rId4"/>
              </a:rPr>
              <a:t>Dream recall and its relationship to sleep, perceived stress, and creativity among adolescents.</a:t>
            </a:r>
            <a:r>
              <a:rPr lang="en-US" sz="1600" dirty="0" smtClean="0"/>
              <a:t> J </a:t>
            </a:r>
            <a:r>
              <a:rPr lang="en-US" sz="1600" dirty="0" err="1" smtClean="0"/>
              <a:t>Adolesc</a:t>
            </a:r>
            <a:r>
              <a:rPr lang="en-US" sz="1600" dirty="0" smtClean="0"/>
              <a:t> Health. 2011 Nov;49(5):525-31. </a:t>
            </a:r>
            <a:r>
              <a:rPr lang="en-US" sz="1600" dirty="0" err="1" smtClean="0"/>
              <a:t>Epub</a:t>
            </a:r>
            <a:r>
              <a:rPr lang="en-US" sz="1600" dirty="0" smtClean="0"/>
              <a:t> 2011 May 28. </a:t>
            </a:r>
            <a:r>
              <a:rPr lang="en-US" sz="1600" dirty="0" err="1" smtClean="0"/>
              <a:t>PubMed</a:t>
            </a:r>
            <a:r>
              <a:rPr lang="en-US" sz="1600" dirty="0" smtClean="0"/>
              <a:t> PMID: 22018568.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Biller J, Love BB, </a:t>
            </a:r>
            <a:r>
              <a:rPr lang="en-US" sz="1600" dirty="0" err="1" smtClean="0"/>
              <a:t>Schneck</a:t>
            </a:r>
            <a:r>
              <a:rPr lang="en-US" sz="1600" dirty="0" smtClean="0"/>
              <a:t> MJ. Sleep and its disorders. In: Bradley WG, </a:t>
            </a:r>
            <a:r>
              <a:rPr lang="en-US" sz="1600" dirty="0" err="1" smtClean="0"/>
              <a:t>Daroff</a:t>
            </a:r>
            <a:r>
              <a:rPr lang="en-US" sz="1600" dirty="0" smtClean="0"/>
              <a:t> RB, </a:t>
            </a:r>
            <a:r>
              <a:rPr lang="en-US" sz="1600" dirty="0" err="1" smtClean="0"/>
              <a:t>Fenichel</a:t>
            </a:r>
            <a:r>
              <a:rPr lang="en-US" sz="1600" dirty="0" smtClean="0"/>
              <a:t> GM, </a:t>
            </a:r>
            <a:r>
              <a:rPr lang="en-US" sz="1600" dirty="0" err="1" smtClean="0"/>
              <a:t>Jankovic</a:t>
            </a:r>
            <a:r>
              <a:rPr lang="en-US" sz="1600" dirty="0" smtClean="0"/>
              <a:t> J, eds. </a:t>
            </a:r>
            <a:r>
              <a:rPr lang="en-US" sz="1600" i="1" dirty="0" smtClean="0"/>
              <a:t>Neurology in Clinical Practice.</a:t>
            </a:r>
            <a:r>
              <a:rPr lang="en-US" sz="1600" dirty="0" smtClean="0"/>
              <a:t> 5th ed. Philadelphia, Pa: Butterworth-Heinemann Elsevier; 2008:chap 72. </a:t>
            </a:r>
            <a:r>
              <a:rPr lang="en-US" sz="1600" dirty="0" smtClean="0">
                <a:hlinkClick r:id="rId5"/>
              </a:rPr>
              <a:t>http://www.nlm.nih.gov/medlineplus/ency/article/000802.htm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Mahowald</a:t>
            </a:r>
            <a:r>
              <a:rPr lang="en-US" sz="1600" dirty="0" smtClean="0"/>
              <a:t> MW. Disorders of sleep. In: Goldman L, Schafer AI, eds. </a:t>
            </a:r>
            <a:r>
              <a:rPr lang="en-US" sz="1600" i="1" dirty="0" smtClean="0"/>
              <a:t>Cecil Medicine</a:t>
            </a:r>
            <a:r>
              <a:rPr lang="en-US" sz="1600" dirty="0" smtClean="0"/>
              <a:t>. 24th ed. Philadelphia, Pa: Saunders Elsevier; 2011:chap 412. </a:t>
            </a:r>
            <a:r>
              <a:rPr lang="en-US" sz="1600" dirty="0" smtClean="0">
                <a:hlinkClick r:id="rId5"/>
              </a:rPr>
              <a:t>http://www.nlm.nih.gov/medlineplus/ency/article/000802.htm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Mayo Foundation for Medical Education and Research (MFMER).</a:t>
            </a:r>
            <a:r>
              <a:rPr lang="en-US" sz="1600" dirty="0" smtClean="0">
                <a:hlinkClick r:id="rId6"/>
              </a:rPr>
              <a:t>Mayo Clinic staff</a:t>
            </a:r>
            <a:r>
              <a:rPr lang="en-US" sz="1600" dirty="0" smtClean="0"/>
              <a:t> Aug. 12, 2011. Retrieved from </a:t>
            </a:r>
            <a:r>
              <a:rPr lang="en-US" sz="1600" b="1" dirty="0" smtClean="0"/>
              <a:t>:</a:t>
            </a:r>
            <a:r>
              <a:rPr lang="en-US" sz="1600" dirty="0" smtClean="0"/>
              <a:t> </a:t>
            </a:r>
            <a:r>
              <a:rPr lang="en-US" sz="1600" dirty="0" smtClean="0">
                <a:hlinkClick r:id="rId7"/>
              </a:rPr>
              <a:t>http://www.mayoclinic.com/health/night-terrors/DS01016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Mayo clinic Staff. SL00010 Dec. 2, 2011 ."MayoClinic.com," Retrieved from </a:t>
            </a:r>
            <a:r>
              <a:rPr lang="en-US" sz="1600" dirty="0" smtClean="0">
                <a:hlinkClick r:id="rId8"/>
              </a:rPr>
              <a:t>http://www.mayoclinic.com/health/sleeping-pills/SL00010</a:t>
            </a: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Chokroverty</a:t>
            </a:r>
            <a:r>
              <a:rPr lang="en-US" sz="1600" dirty="0" smtClean="0"/>
              <a:t> S. Sleep and its disorders. In: Bradley WG, </a:t>
            </a:r>
            <a:r>
              <a:rPr lang="en-US" sz="1600" dirty="0" err="1" smtClean="0"/>
              <a:t>Daroff</a:t>
            </a:r>
            <a:r>
              <a:rPr lang="en-US" sz="1600" dirty="0" smtClean="0"/>
              <a:t> RB, </a:t>
            </a:r>
            <a:r>
              <a:rPr lang="en-US" sz="1600" dirty="0" err="1" smtClean="0"/>
              <a:t>Fenichel</a:t>
            </a:r>
            <a:r>
              <a:rPr lang="en-US" sz="1600" dirty="0" smtClean="0"/>
              <a:t> GM, </a:t>
            </a:r>
            <a:r>
              <a:rPr lang="en-US" sz="1600" dirty="0" err="1" smtClean="0"/>
              <a:t>Jankovic</a:t>
            </a:r>
            <a:r>
              <a:rPr lang="en-US" sz="1600" dirty="0" smtClean="0"/>
              <a:t> J, eds. </a:t>
            </a:r>
            <a:r>
              <a:rPr lang="en-US" sz="1600" i="1" dirty="0" smtClean="0"/>
              <a:t>Neurology in Clinical Practice</a:t>
            </a:r>
            <a:r>
              <a:rPr lang="en-US" sz="1600" dirty="0" smtClean="0"/>
              <a:t>. 5th ed. Philadelphia, Pa: Butterworth-Heinemann Elsevier; 2008:chap 72.</a:t>
            </a:r>
            <a:r>
              <a:rPr lang="en-US" sz="1600" u="sng" dirty="0" smtClean="0">
                <a:hlinkClick r:id="rId9"/>
              </a:rPr>
              <a:t> http://www.nlm.nih.gov/medlineplus/ency/article/000808.htm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Mahowald</a:t>
            </a:r>
            <a:r>
              <a:rPr lang="en-US" sz="1600" dirty="0" smtClean="0"/>
              <a:t> MW. Disorders of sleep. In: Goldman L, </a:t>
            </a:r>
            <a:r>
              <a:rPr lang="en-US" sz="1600" dirty="0" err="1" smtClean="0"/>
              <a:t>Ausiello</a:t>
            </a:r>
            <a:r>
              <a:rPr lang="en-US" sz="1600" dirty="0" smtClean="0"/>
              <a:t> D, eds. </a:t>
            </a:r>
            <a:r>
              <a:rPr lang="en-US" sz="1600" i="1" dirty="0" smtClean="0"/>
              <a:t>Cecil Medicine</a:t>
            </a:r>
            <a:r>
              <a:rPr lang="en-US" sz="1600" dirty="0" smtClean="0"/>
              <a:t>. 23rd ed. Philadelphia, Pa: Saunders Elsevier; 2007:chap 429.</a:t>
            </a:r>
            <a:r>
              <a:rPr lang="en-US" sz="1400" u="sng" dirty="0" smtClean="0">
                <a:hlinkClick r:id="rId9"/>
              </a:rPr>
              <a:t> http://www.nlm.nih.gov/medlineplus/ency/article/000808.htm</a:t>
            </a:r>
            <a:endParaRPr lang="en-US" sz="1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FB6-B31B-4F6C-8C93-61277EFC6497}" type="datetime1">
              <a:rPr lang="en-US" sz="1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6553200" y="609600"/>
            <a:ext cx="533400" cy="533400"/>
          </a:xfrm>
          <a:prstGeom prst="smileyFac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~PP3642.WAV">
            <a:hlinkClick r:id="" action="ppaction://media"/>
          </p:cNvPr>
          <p:cNvPicPr>
            <a:picLocks noRot="1" noChangeAspect="1"/>
          </p:cNvPicPr>
          <p:nvPr>
            <a:wavAudioFile r:embed="rId2" name="~PP3642.WAV"/>
          </p:nvPr>
        </p:nvPicPr>
        <p:blipFill>
          <a:blip r:embed="rId10" cstate="print"/>
          <a:stretch>
            <a:fillRect/>
          </a:stretch>
        </p:blipFill>
        <p:spPr>
          <a:xfrm>
            <a:off x="8726488" y="6440488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0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5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676400"/>
          </a:xfr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 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Persistent or long-term sleeping problems can impact your life in many ways..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848600" cy="3352800"/>
          </a:xfrm>
        </p:spPr>
        <p:txBody>
          <a:bodyPr/>
          <a:lstStyle/>
          <a:p>
            <a:r>
              <a:rPr lang="en-US" dirty="0" smtClean="0"/>
              <a:t>Poor quality sleep affects your self-esteem, mood, emotions, relationships and work.</a:t>
            </a:r>
          </a:p>
          <a:p>
            <a:r>
              <a:rPr lang="en-US" dirty="0" smtClean="0"/>
              <a:t>It gets in the way of your ability to think clearly, take care of yourself and your family, socialize and more.</a:t>
            </a:r>
          </a:p>
          <a:p>
            <a:r>
              <a:rPr lang="en-US" dirty="0" smtClean="0"/>
              <a:t>Finding the words to describe how you feel may be challenging or frustrating.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AE98-16C4-4B3B-BCE1-2A79521FFE39}" type="datetime1">
              <a:rPr lang="en-US" sz="1600" smtClean="0">
                <a:solidFill>
                  <a:schemeClr val="tx1"/>
                </a:solidFill>
              </a:rPr>
              <a:pPr/>
              <a:t>5/24/2012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/                  </a:t>
            </a:r>
            <a:r>
              <a:rPr lang="en-US" sz="1600" dirty="0" smtClean="0">
                <a:solidFill>
                  <a:schemeClr val="tx1"/>
                </a:solidFill>
              </a:rPr>
              <a:t>Tania El </a:t>
            </a:r>
            <a:r>
              <a:rPr lang="en-US" sz="1600" dirty="0" err="1" smtClean="0">
                <a:solidFill>
                  <a:schemeClr val="tx1"/>
                </a:solidFill>
              </a:rPr>
              <a:t>Sabeh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7035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sleep disorder insomnia has been associated with fatigue</a:t>
            </a:r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35E1-5DEC-4E1B-BF29-9A28EB93E881}" type="datetime1">
              <a:rPr lang="en-US" sz="16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pPr/>
              <a:t>5/24/2012</a:t>
            </a:fld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Tania El </a:t>
            </a:r>
            <a:r>
              <a:rPr lang="en-US" sz="1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Sabeh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781800" y="6096000"/>
            <a:ext cx="1295400" cy="457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med" advTm="3244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Symptoms of Insomnia &amp; Fatigue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Insomnia: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Lying awake in bed for hours without sleeping.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falling asleep quickly but waking up during the night and having trouble falling asleep again.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You rarely feel refreshed or well rested when you wake up.</a:t>
            </a:r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Fatigue: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You feel tired, weak, sluggish, exhausted or drained.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You move more slowly than usual or need help getting around.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A night’s sleep no longer brings energy.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0A31-6396-4014-B59B-E5AED21887E1}" type="datetime1">
              <a:rPr lang="en-US" sz="1600" smtClean="0">
                <a:solidFill>
                  <a:schemeClr val="tx1"/>
                </a:solidFill>
              </a:rPr>
              <a:pPr/>
              <a:t>5/24/2012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Tania El </a:t>
            </a:r>
            <a:r>
              <a:rPr lang="en-US" sz="1600" dirty="0" err="1" smtClean="0">
                <a:solidFill>
                  <a:schemeClr val="tx1"/>
                </a:solidFill>
              </a:rPr>
              <a:t>Sabeh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3004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Sleep Patterns In The Young And Aged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Normally, younger people have more concentrated periods of deep sleep compared to older people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B12B-71F7-497A-9ADF-51FDF8287FBF}" type="datetime1">
              <a:rPr lang="en-US" sz="16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Placeholder 8" descr="8692.jpg">
            <a:hlinkClick r:id="rId3"/>
            <a:hlinkHover r:id="rId4" action="ppaction://hlinkfile"/>
          </p:cNvPr>
          <p:cNvPicPr>
            <a:picLocks noGrp="1" noChangeAspect="1"/>
          </p:cNvPicPr>
          <p:nvPr>
            <p:ph type="pic" idx="1"/>
          </p:nvPr>
        </p:nvPicPr>
        <p:blipFill>
          <a:blip r:embed="rId5" cstate="print"/>
          <a:srcRect t="4861" b="4861"/>
          <a:stretch>
            <a:fillRect/>
          </a:stretch>
        </p:blipFill>
        <p:spPr>
          <a:xfrm>
            <a:off x="1828800" y="1905000"/>
            <a:ext cx="5486400" cy="3962400"/>
          </a:xfrm>
        </p:spPr>
      </p:pic>
    </p:spTree>
    <p:custDataLst>
      <p:tags r:id="rId1"/>
    </p:custDataLst>
  </p:cSld>
  <p:clrMapOvr>
    <a:masterClrMapping/>
  </p:clrMapOvr>
  <p:transition spd="slow" advTm="875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Tips for Managing Insomnia and Fatigue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pPr lvl="0"/>
            <a:r>
              <a:rPr lang="en-US" i="1" u="sng" dirty="0" smtClean="0">
                <a:solidFill>
                  <a:srgbClr val="0070C0"/>
                </a:solidFill>
              </a:rPr>
              <a:t>Adapt Your Lifestyle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</a:p>
          <a:p>
            <a:pPr lvl="0">
              <a:buNone/>
            </a:pPr>
            <a:r>
              <a:rPr lang="en-US" dirty="0" smtClean="0"/>
              <a:t>1.Go to bed at the same time every night. Don’t stay in bed tossing and turning. </a:t>
            </a:r>
          </a:p>
          <a:p>
            <a:pPr lvl="0">
              <a:buNone/>
            </a:pPr>
            <a:r>
              <a:rPr lang="en-US" dirty="0" smtClean="0"/>
              <a:t>2.Get up, spend some time relaxing and return to bed when you feel tired.</a:t>
            </a:r>
          </a:p>
          <a:p>
            <a:pPr>
              <a:buFont typeface="Arial" pitchFamily="34" charset="0"/>
              <a:buChar char="•"/>
            </a:pPr>
            <a:r>
              <a:rPr lang="en-US" i="1" u="sng" dirty="0" smtClean="0">
                <a:solidFill>
                  <a:srgbClr val="0070C0"/>
                </a:solidFill>
              </a:rPr>
              <a:t>Exercise</a:t>
            </a:r>
            <a:endParaRPr lang="en-US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1.Helps you sleep more soundly </a:t>
            </a:r>
          </a:p>
          <a:p>
            <a:pPr>
              <a:buNone/>
            </a:pPr>
            <a:r>
              <a:rPr lang="en-US" dirty="0" smtClean="0"/>
              <a:t>2.Can even improve your outlook.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2D22-1E59-4E2D-BD1A-F198A1CBA846}" type="datetime1">
              <a:rPr lang="en-US" sz="1600" smtClean="0">
                <a:solidFill>
                  <a:schemeClr val="tx1"/>
                </a:solidFill>
              </a:rPr>
              <a:pPr/>
              <a:t>5/24/2012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Tani</a:t>
            </a:r>
            <a:r>
              <a:rPr lang="en-US" sz="1600" dirty="0" smtClean="0">
                <a:solidFill>
                  <a:schemeClr val="tx1"/>
                </a:solidFill>
              </a:rPr>
              <a:t> El </a:t>
            </a:r>
            <a:r>
              <a:rPr lang="en-US" sz="1600" dirty="0" err="1" smtClean="0">
                <a:solidFill>
                  <a:schemeClr val="tx1"/>
                </a:solidFill>
              </a:rPr>
              <a:t>Sabeh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22214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Sleep Apnea Symptoms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3657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Frequent snoring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Problems breathing during the night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Sleepiness during the day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Difficulty paying attention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Behavior problems</a:t>
            </a:r>
          </a:p>
          <a:p>
            <a:pPr lvl="0">
              <a:buNone/>
            </a:pPr>
            <a:r>
              <a:rPr lang="en-US" u="sng" dirty="0" smtClean="0"/>
              <a:t>Note: </a:t>
            </a:r>
            <a:r>
              <a:rPr lang="en-US" dirty="0" smtClean="0"/>
              <a:t>Sleep apnea is a common problem that affects an estimated 2% of all children, including many who are undiagnosed.</a:t>
            </a: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209800" cy="365125"/>
          </a:xfrm>
        </p:spPr>
        <p:txBody>
          <a:bodyPr/>
          <a:lstStyle/>
          <a:p>
            <a:fld id="{B297809D-CDAD-499E-8CE3-382FAA742399}" type="datetime1">
              <a:rPr lang="en-US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Sleep Apnea Symptoms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3657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Frequent snoring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Problems breathing during the night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Sleepiness during the day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Difficulty paying attention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Behavior problems</a:t>
            </a:r>
          </a:p>
          <a:p>
            <a:pPr lvl="0">
              <a:buNone/>
            </a:pPr>
            <a:r>
              <a:rPr lang="en-US" u="sng" dirty="0" err="1" smtClean="0"/>
              <a:t>Note:</a:t>
            </a:r>
            <a:r>
              <a:rPr lang="en-US" dirty="0" err="1" smtClean="0"/>
              <a:t>Sleep</a:t>
            </a:r>
            <a:r>
              <a:rPr lang="en-US" dirty="0" smtClean="0"/>
              <a:t> apnea is a common problem that affects an estimated 2% of all children, including many who are undiagnosed.</a:t>
            </a:r>
            <a:endParaRPr lang="en-US" u="sng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209800" cy="365125"/>
          </a:xfrm>
        </p:spPr>
        <p:txBody>
          <a:bodyPr/>
          <a:lstStyle/>
          <a:p>
            <a:fld id="{B297809D-CDAD-499E-8CE3-382FAA742399}" type="datetime1">
              <a:rPr lang="en-US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 advTm="17940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638800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en-US" i="1" u="sng" dirty="0" smtClean="0">
                <a:solidFill>
                  <a:srgbClr val="3333FF"/>
                </a:solidFill>
              </a:rPr>
              <a:t>Sleep Apnea treatments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Remove your child's tonsils and adenoid. This surgery is called a tonsillectomy and adenoidectomy.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Nasal Continuous Positive Airway Pressure (CPAP), which requires the child to wear a mask while he sleeps. The mask delivers steady air pressure through the child's nose, allowing him to breathe comfortably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EC88-85CA-4F32-AEF4-10A4F2654244}" type="datetime1">
              <a:rPr lang="en-US" sz="1600" b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5/24/2012</a:t>
            </a:fld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Tania El </a:t>
            </a:r>
            <a:r>
              <a:rPr lang="en-US" sz="16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Sabeh</a:t>
            </a:r>
            <a:endParaRPr lang="en-US" sz="1600" b="1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3388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1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3|2.8|1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0.8|1.7|3.7|4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7|0.9|8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1|4.8|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2.3|1|1|1|0.7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|4.8|0.9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1.3|6.2|4|0.8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1.7|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5|2.9|3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5.1|4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aster-taniasabeh-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-taniasabeh-2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661</TotalTime>
  <Words>954</Words>
  <Application>Microsoft Office PowerPoint</Application>
  <PresentationFormat>On-screen Show (4:3)</PresentationFormat>
  <Paragraphs>146</Paragraphs>
  <Slides>17</Slides>
  <Notes>1</Notes>
  <HiddenSlides>1</HiddenSlides>
  <MMClips>7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master-taniasabeh-1</vt:lpstr>
      <vt:lpstr>master-taniasabeh-2</vt:lpstr>
      <vt:lpstr>Sleep Disorders and Sleeping Problems!  </vt:lpstr>
      <vt:lpstr>    Persistent or long-term sleeping problems can impact your life in many ways.. </vt:lpstr>
      <vt:lpstr>The sleep disorder insomnia has been associated with fatigue. </vt:lpstr>
      <vt:lpstr>Symptoms of Insomnia &amp; Fatigue</vt:lpstr>
      <vt:lpstr>Sleep Patterns In The Young And Aged </vt:lpstr>
      <vt:lpstr>Tips for Managing Insomnia and Fatigue </vt:lpstr>
      <vt:lpstr>Sleep Apnea Symptoms </vt:lpstr>
      <vt:lpstr>Sleep Apnea Symptoms </vt:lpstr>
      <vt:lpstr> </vt:lpstr>
      <vt:lpstr>Narcolepsy Symptoms</vt:lpstr>
      <vt:lpstr>Narcolepsy Treatment</vt:lpstr>
      <vt:lpstr>Symptoms of Sleepwalking</vt:lpstr>
      <vt:lpstr>Sleep terrors Symptoms </vt:lpstr>
      <vt:lpstr>Sleeping Pills That Help You Fall Asleep </vt:lpstr>
      <vt:lpstr>Sleeping Pills That Help You Stay Asleep </vt:lpstr>
      <vt:lpstr>Dream Recall And Its Relationship To Sleep, Perceived Stress, and Creativity Among Adolescents. </vt:lpstr>
      <vt:lpstr>BIBLIOGRAPHY</vt:lpstr>
    </vt:vector>
  </TitlesOfParts>
  <Company>Lebanese American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hgfhfghfg</dc:title>
  <dc:creator>201103953</dc:creator>
  <cp:lastModifiedBy>Jana_ assignment1</cp:lastModifiedBy>
  <cp:revision>13</cp:revision>
  <dcterms:created xsi:type="dcterms:W3CDTF">2012-05-23T07:54:48Z</dcterms:created>
  <dcterms:modified xsi:type="dcterms:W3CDTF">2012-05-24T20:20:00Z</dcterms:modified>
</cp:coreProperties>
</file>